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7" r:id="rId2"/>
    <p:sldId id="27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99CC"/>
    <a:srgbClr val="FF99FF"/>
    <a:srgbClr val="006600"/>
    <a:srgbClr val="99FF99"/>
    <a:srgbClr val="003300"/>
    <a:srgbClr val="FF9900"/>
    <a:srgbClr val="FFFF00"/>
    <a:srgbClr val="00FFFF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7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05243-12B0-4DE5-9C6F-13EDAD1A9530}" type="datetimeFigureOut">
              <a:rPr kumimoji="1" lang="ja-JP" altLang="en-US" smtClean="0"/>
              <a:pPr/>
              <a:t>2009/2/12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A1465-BE15-4ADC-9B1F-75F735EC624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512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170A21-EECE-4B9A-8E21-3766EBC2CA4F}" type="slidenum">
              <a:rPr lang="ja-JP" altLang="en-US" smtClean="0">
                <a:ea typeface="ＭＳ Ｐゴシック" charset="-128"/>
              </a:rPr>
              <a:pPr/>
              <a:t>1</a:t>
            </a:fld>
            <a:endParaRPr lang="ja-JP" alt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512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170A21-EECE-4B9A-8E21-3766EBC2CA4F}" type="slidenum">
              <a:rPr lang="ja-JP" altLang="en-US" smtClean="0">
                <a:ea typeface="ＭＳ Ｐゴシック" charset="-128"/>
              </a:rPr>
              <a:pPr/>
              <a:t>2</a:t>
            </a:fld>
            <a:endParaRPr lang="ja-JP" alt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802E-097E-4A17-94E9-32D49AA455C7}" type="datetimeFigureOut">
              <a:rPr kumimoji="1" lang="ja-JP" altLang="en-US" smtClean="0"/>
              <a:pPr/>
              <a:t>2009/2/12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AC77-3FB6-4DE6-BE8E-A9C9F12454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802E-097E-4A17-94E9-32D49AA455C7}" type="datetimeFigureOut">
              <a:rPr kumimoji="1" lang="ja-JP" altLang="en-US" smtClean="0"/>
              <a:pPr/>
              <a:t>2009/2/12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AC77-3FB6-4DE6-BE8E-A9C9F12454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802E-097E-4A17-94E9-32D49AA455C7}" type="datetimeFigureOut">
              <a:rPr kumimoji="1" lang="ja-JP" altLang="en-US" smtClean="0"/>
              <a:pPr/>
              <a:t>2009/2/12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AC77-3FB6-4DE6-BE8E-A9C9F12454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802E-097E-4A17-94E9-32D49AA455C7}" type="datetimeFigureOut">
              <a:rPr kumimoji="1" lang="ja-JP" altLang="en-US" smtClean="0"/>
              <a:pPr/>
              <a:t>2009/2/12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AC77-3FB6-4DE6-BE8E-A9C9F12454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802E-097E-4A17-94E9-32D49AA455C7}" type="datetimeFigureOut">
              <a:rPr kumimoji="1" lang="ja-JP" altLang="en-US" smtClean="0"/>
              <a:pPr/>
              <a:t>2009/2/12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AC77-3FB6-4DE6-BE8E-A9C9F12454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802E-097E-4A17-94E9-32D49AA455C7}" type="datetimeFigureOut">
              <a:rPr kumimoji="1" lang="ja-JP" altLang="en-US" smtClean="0"/>
              <a:pPr/>
              <a:t>2009/2/12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AC77-3FB6-4DE6-BE8E-A9C9F12454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802E-097E-4A17-94E9-32D49AA455C7}" type="datetimeFigureOut">
              <a:rPr kumimoji="1" lang="ja-JP" altLang="en-US" smtClean="0"/>
              <a:pPr/>
              <a:t>2009/2/12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AC77-3FB6-4DE6-BE8E-A9C9F12454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802E-097E-4A17-94E9-32D49AA455C7}" type="datetimeFigureOut">
              <a:rPr kumimoji="1" lang="ja-JP" altLang="en-US" smtClean="0"/>
              <a:pPr/>
              <a:t>2009/2/12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AC77-3FB6-4DE6-BE8E-A9C9F12454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802E-097E-4A17-94E9-32D49AA455C7}" type="datetimeFigureOut">
              <a:rPr kumimoji="1" lang="ja-JP" altLang="en-US" smtClean="0"/>
              <a:pPr/>
              <a:t>2009/2/12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AC77-3FB6-4DE6-BE8E-A9C9F12454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802E-097E-4A17-94E9-32D49AA455C7}" type="datetimeFigureOut">
              <a:rPr kumimoji="1" lang="ja-JP" altLang="en-US" smtClean="0"/>
              <a:pPr/>
              <a:t>2009/2/12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AC77-3FB6-4DE6-BE8E-A9C9F12454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802E-097E-4A17-94E9-32D49AA455C7}" type="datetimeFigureOut">
              <a:rPr kumimoji="1" lang="ja-JP" altLang="en-US" smtClean="0"/>
              <a:pPr/>
              <a:t>2009/2/12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AC77-3FB6-4DE6-BE8E-A9C9F12454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802E-097E-4A17-94E9-32D49AA455C7}" type="datetimeFigureOut">
              <a:rPr kumimoji="1" lang="ja-JP" altLang="en-US" smtClean="0"/>
              <a:pPr/>
              <a:t>2009/2/12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1AC77-3FB6-4DE6-BE8E-A9C9F12454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グループ化 57"/>
          <p:cNvGrpSpPr/>
          <p:nvPr/>
        </p:nvGrpSpPr>
        <p:grpSpPr>
          <a:xfrm>
            <a:off x="2428860" y="3857628"/>
            <a:ext cx="5072063" cy="2786063"/>
            <a:chOff x="-928726" y="571480"/>
            <a:chExt cx="5072063" cy="2786063"/>
          </a:xfrm>
        </p:grpSpPr>
        <p:grpSp>
          <p:nvGrpSpPr>
            <p:cNvPr id="53" name="グループ化 52"/>
            <p:cNvGrpSpPr/>
            <p:nvPr/>
          </p:nvGrpSpPr>
          <p:grpSpPr>
            <a:xfrm>
              <a:off x="-928726" y="571480"/>
              <a:ext cx="5072063" cy="2786063"/>
              <a:chOff x="-928726" y="571480"/>
              <a:chExt cx="5072063" cy="2786063"/>
            </a:xfrm>
          </p:grpSpPr>
          <p:pic>
            <p:nvPicPr>
              <p:cNvPr id="2051" name="Picture 8" descr="Particle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-928726" y="571480"/>
                <a:ext cx="5072063" cy="27860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1" name="テキスト ボックス 50"/>
              <p:cNvSpPr txBox="1"/>
              <p:nvPr/>
            </p:nvSpPr>
            <p:spPr>
              <a:xfrm rot="4778291">
                <a:off x="-883890" y="846721"/>
                <a:ext cx="893193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 smtClean="0">
                    <a:latin typeface="Forte" pitchFamily="66" charset="0"/>
                  </a:rPr>
                  <a:t>Lepton</a:t>
                </a:r>
                <a:endParaRPr kumimoji="1" lang="ja-JP" altLang="en-US" sz="2000" dirty="0">
                  <a:latin typeface="Forte" pitchFamily="66" charset="0"/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 rot="5555308">
                <a:off x="2367352" y="874820"/>
                <a:ext cx="846707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000" dirty="0" smtClean="0">
                    <a:latin typeface="Forte" pitchFamily="66" charset="0"/>
                  </a:rPr>
                  <a:t>Quark</a:t>
                </a:r>
                <a:endParaRPr kumimoji="1" lang="ja-JP" altLang="en-US" sz="2000" dirty="0">
                  <a:latin typeface="Forte" pitchFamily="66" charset="0"/>
                </a:endParaRPr>
              </a:p>
            </p:txBody>
          </p:sp>
        </p:grpSp>
        <p:sp>
          <p:nvSpPr>
            <p:cNvPr id="54" name="円/楕円 53"/>
            <p:cNvSpPr/>
            <p:nvPr/>
          </p:nvSpPr>
          <p:spPr>
            <a:xfrm>
              <a:off x="1285852" y="3000372"/>
              <a:ext cx="785818" cy="285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/楕円 55"/>
            <p:cNvSpPr/>
            <p:nvPr/>
          </p:nvSpPr>
          <p:spPr>
            <a:xfrm rot="488953">
              <a:off x="157671" y="3003670"/>
              <a:ext cx="1074818" cy="285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50" name="AutoShape 53"/>
          <p:cNvSpPr>
            <a:spLocks noChangeArrowheads="1"/>
          </p:cNvSpPr>
          <p:nvPr/>
        </p:nvSpPr>
        <p:spPr bwMode="auto">
          <a:xfrm>
            <a:off x="142875" y="214313"/>
            <a:ext cx="8763000" cy="6477000"/>
          </a:xfrm>
          <a:prstGeom prst="triangle">
            <a:avLst>
              <a:gd name="adj" fmla="val 49875"/>
            </a:avLst>
          </a:prstGeom>
          <a:solidFill>
            <a:srgbClr val="6600CC">
              <a:alpha val="30196"/>
            </a:srgbClr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" name="Oval 9"/>
          <p:cNvSpPr>
            <a:spLocks noChangeArrowheads="1"/>
          </p:cNvSpPr>
          <p:nvPr/>
        </p:nvSpPr>
        <p:spPr bwMode="auto">
          <a:xfrm>
            <a:off x="3214688" y="4500563"/>
            <a:ext cx="430212" cy="301625"/>
          </a:xfrm>
          <a:prstGeom prst="ellipse">
            <a:avLst/>
          </a:prstGeom>
          <a:gradFill rotWithShape="1">
            <a:gsLst>
              <a:gs pos="0">
                <a:srgbClr val="CCCCFF"/>
              </a:gs>
              <a:gs pos="100000">
                <a:srgbClr val="660066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ja-JP" sz="1800">
              <a:latin typeface="Calibri" pitchFamily="34" charset="0"/>
            </a:endParaRPr>
          </a:p>
        </p:txBody>
      </p:sp>
      <p:sp>
        <p:nvSpPr>
          <p:cNvPr id="2054" name="Oval 10"/>
          <p:cNvSpPr>
            <a:spLocks noChangeArrowheads="1"/>
          </p:cNvSpPr>
          <p:nvPr/>
        </p:nvSpPr>
        <p:spPr bwMode="auto">
          <a:xfrm>
            <a:off x="3071813" y="4786313"/>
            <a:ext cx="430212" cy="3016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ja-JP" sz="1800">
              <a:latin typeface="Calibri" pitchFamily="34" charset="0"/>
            </a:endParaRPr>
          </a:p>
        </p:txBody>
      </p:sp>
      <p:sp>
        <p:nvSpPr>
          <p:cNvPr id="2055" name="Oval 11"/>
          <p:cNvSpPr>
            <a:spLocks noChangeArrowheads="1"/>
          </p:cNvSpPr>
          <p:nvPr/>
        </p:nvSpPr>
        <p:spPr bwMode="auto">
          <a:xfrm>
            <a:off x="3143250" y="5072063"/>
            <a:ext cx="430213" cy="301625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ja-JP" sz="1800">
              <a:latin typeface="Calibri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071813" y="4929188"/>
            <a:ext cx="503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  <a:ea typeface="+mn-ea"/>
              </a:rPr>
              <a:t>n</a:t>
            </a:r>
            <a:r>
              <a:rPr lang="en-US" altLang="ja-JP" sz="28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rPr>
              <a:t>e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000375" y="4572000"/>
            <a:ext cx="50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  <a:ea typeface="+mn-ea"/>
              </a:rPr>
              <a:t>n</a:t>
            </a:r>
            <a:r>
              <a:rPr lang="en-US" altLang="ja-JP" sz="2800" b="1" baseline="-25000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  <a:ea typeface="+mn-ea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214688" y="4357688"/>
            <a:ext cx="474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b="1" dirty="0" err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  <a:ea typeface="+mn-ea"/>
              </a:rPr>
              <a:t>n</a:t>
            </a:r>
            <a:r>
              <a:rPr lang="en-US" altLang="ja-JP" sz="2800" b="1" baseline="-25000" dirty="0" err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  <a:ea typeface="+mn-ea"/>
              </a:rPr>
              <a:t>t</a:t>
            </a:r>
            <a:endParaRPr lang="en-US" altLang="ja-JP" sz="2800" b="1" baseline="-25000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ymbol" pitchFamily="18" charset="2"/>
              <a:ea typeface="+mn-ea"/>
            </a:endParaRPr>
          </a:p>
        </p:txBody>
      </p:sp>
      <p:sp>
        <p:nvSpPr>
          <p:cNvPr id="2061" name="テキスト ボックス 53"/>
          <p:cNvSpPr txBox="1">
            <a:spLocks noChangeArrowheads="1"/>
          </p:cNvSpPr>
          <p:nvPr/>
        </p:nvSpPr>
        <p:spPr bwMode="auto">
          <a:xfrm>
            <a:off x="142844" y="1571612"/>
            <a:ext cx="27146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Lepton CP</a:t>
            </a:r>
            <a:r>
              <a:rPr lang="ja-JP" altLang="en-US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altLang="ja-JP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Asymmetry</a:t>
            </a:r>
          </a:p>
        </p:txBody>
      </p:sp>
      <p:sp>
        <p:nvSpPr>
          <p:cNvPr id="7" name="テキスト ボックス 53"/>
          <p:cNvSpPr txBox="1">
            <a:spLocks noChangeArrowheads="1"/>
          </p:cNvSpPr>
          <p:nvPr/>
        </p:nvSpPr>
        <p:spPr bwMode="auto">
          <a:xfrm>
            <a:off x="6000760" y="1571612"/>
            <a:ext cx="2571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 pitchFamily="1" charset="-128"/>
              </a:rPr>
              <a:t>Beyond Standard Physics</a:t>
            </a:r>
            <a:endParaRPr lang="ja-JP" altLang="en-US" b="1" i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ＭＳ Ｐゴシック" pitchFamily="1" charset="-128"/>
            </a:endParaRPr>
          </a:p>
        </p:txBody>
      </p:sp>
      <p:pic>
        <p:nvPicPr>
          <p:cNvPr id="2063" name="Picture 15" descr="kekair05-01H"/>
          <p:cNvPicPr>
            <a:picLocks noChangeAspect="1" noChangeArrowheads="1"/>
          </p:cNvPicPr>
          <p:nvPr/>
        </p:nvPicPr>
        <p:blipFill>
          <a:blip r:embed="rId4"/>
          <a:srcRect t="7874" r="21315"/>
          <a:stretch>
            <a:fillRect/>
          </a:stretch>
        </p:blipFill>
        <p:spPr bwMode="auto">
          <a:xfrm>
            <a:off x="5429256" y="2357430"/>
            <a:ext cx="2481263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Text Box 13"/>
          <p:cNvSpPr txBox="1">
            <a:spLocks noChangeArrowheads="1"/>
          </p:cNvSpPr>
          <p:nvPr/>
        </p:nvSpPr>
        <p:spPr bwMode="auto">
          <a:xfrm>
            <a:off x="5643563" y="2357438"/>
            <a:ext cx="754062" cy="307975"/>
          </a:xfrm>
          <a:prstGeom prst="rect">
            <a:avLst/>
          </a:prstGeom>
          <a:solidFill>
            <a:srgbClr val="0000FF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丸ｺﾞｼｯｸM-PRO" pitchFamily="50" charset="-128"/>
              </a:rPr>
              <a:t>KEK-B</a:t>
            </a:r>
          </a:p>
        </p:txBody>
      </p:sp>
      <p:grpSp>
        <p:nvGrpSpPr>
          <p:cNvPr id="4" name="グループ化 59"/>
          <p:cNvGrpSpPr>
            <a:grpSpLocks/>
          </p:cNvGrpSpPr>
          <p:nvPr/>
        </p:nvGrpSpPr>
        <p:grpSpPr bwMode="auto">
          <a:xfrm>
            <a:off x="3429000" y="2428875"/>
            <a:ext cx="2000250" cy="1450975"/>
            <a:chOff x="3286116" y="1142984"/>
            <a:chExt cx="2071702" cy="1522522"/>
          </a:xfrm>
        </p:grpSpPr>
        <p:pic>
          <p:nvPicPr>
            <p:cNvPr id="2090" name="Picture 44" descr="ph07-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286116" y="1142984"/>
              <a:ext cx="2071702" cy="1522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" name="Text Box 13"/>
            <p:cNvSpPr txBox="1">
              <a:spLocks noChangeArrowheads="1"/>
            </p:cNvSpPr>
            <p:nvPr/>
          </p:nvSpPr>
          <p:spPr bwMode="auto">
            <a:xfrm>
              <a:off x="4785634" y="2357337"/>
              <a:ext cx="554099" cy="308169"/>
            </a:xfrm>
            <a:prstGeom prst="rect">
              <a:avLst/>
            </a:prstGeom>
            <a:solidFill>
              <a:srgbClr val="0000FF">
                <a:alpha val="50196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HG丸ｺﾞｼｯｸM-PRO" pitchFamily="50" charset="-128"/>
                </a:rPr>
                <a:t>LHC</a:t>
              </a:r>
              <a:endParaRPr lang="en-US" altLang="ja-JP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丸ｺﾞｼｯｸM-PRO" pitchFamily="50" charset="-128"/>
              </a:endParaRPr>
            </a:p>
          </p:txBody>
        </p:sp>
      </p:grpSp>
      <p:grpSp>
        <p:nvGrpSpPr>
          <p:cNvPr id="6" name="グループ化 40"/>
          <p:cNvGrpSpPr>
            <a:grpSpLocks/>
          </p:cNvGrpSpPr>
          <p:nvPr/>
        </p:nvGrpSpPr>
        <p:grpSpPr bwMode="auto">
          <a:xfrm>
            <a:off x="428596" y="2000240"/>
            <a:ext cx="3000386" cy="1912938"/>
            <a:chOff x="428620" y="1857375"/>
            <a:chExt cx="3000386" cy="1912291"/>
          </a:xfrm>
        </p:grpSpPr>
        <p:pic>
          <p:nvPicPr>
            <p:cNvPr id="2087" name="Picture 12" descr="Case3修正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214438" y="2214563"/>
              <a:ext cx="2214568" cy="1555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" name="Text Box 13"/>
            <p:cNvSpPr txBox="1">
              <a:spLocks noChangeArrowheads="1"/>
            </p:cNvSpPr>
            <p:nvPr/>
          </p:nvSpPr>
          <p:spPr bwMode="auto">
            <a:xfrm>
              <a:off x="1435100" y="2285855"/>
              <a:ext cx="846138" cy="304697"/>
            </a:xfrm>
            <a:prstGeom prst="rect">
              <a:avLst/>
            </a:prstGeom>
            <a:solidFill>
              <a:srgbClr val="0000FF">
                <a:alpha val="50196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HG丸ｺﾞｼｯｸM-PRO" pitchFamily="50" charset="-128"/>
                </a:rPr>
                <a:t>J-PARC</a:t>
              </a:r>
              <a:endParaRPr lang="en-US" altLang="ja-JP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丸ｺﾞｼｯｸM-PRO" pitchFamily="50" charset="-128"/>
              </a:endParaRPr>
            </a:p>
          </p:txBody>
        </p:sp>
        <p:sp>
          <p:nvSpPr>
            <p:cNvPr id="5" name="テキスト ボックス 70"/>
            <p:cNvSpPr txBox="1">
              <a:spLocks noChangeArrowheads="1"/>
            </p:cNvSpPr>
            <p:nvPr/>
          </p:nvSpPr>
          <p:spPr bwMode="auto">
            <a:xfrm>
              <a:off x="428620" y="1857375"/>
              <a:ext cx="2081213" cy="369207"/>
            </a:xfrm>
            <a:prstGeom prst="rect">
              <a:avLst/>
            </a:prstGeom>
            <a:solidFill>
              <a:srgbClr val="FFC000">
                <a:alpha val="4902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ja-JP" b="1" i="1" u="sng" dirty="0" smtClean="0">
                  <a:solidFill>
                    <a:srgbClr val="0000FF"/>
                  </a:solidFill>
                  <a:latin typeface="+mn-lt"/>
                  <a:ea typeface="ＭＳ Ｐゴシック" pitchFamily="1" charset="-128"/>
                </a:rPr>
                <a:t>Power-Upgrade</a:t>
              </a:r>
              <a:endParaRPr lang="ja-JP" altLang="en-US" b="1" i="1" u="sng" dirty="0">
                <a:solidFill>
                  <a:srgbClr val="0000FF"/>
                </a:solidFill>
                <a:latin typeface="HGSｺﾞｼｯｸE" pitchFamily="50" charset="-128"/>
                <a:ea typeface="HGSｺﾞｼｯｸE" pitchFamily="50" charset="-128"/>
              </a:endParaRPr>
            </a:p>
          </p:txBody>
        </p:sp>
      </p:grpSp>
      <p:sp>
        <p:nvSpPr>
          <p:cNvPr id="2069" name="Text Box 15"/>
          <p:cNvSpPr txBox="1">
            <a:spLocks noChangeArrowheads="1"/>
          </p:cNvSpPr>
          <p:nvPr/>
        </p:nvSpPr>
        <p:spPr bwMode="auto">
          <a:xfrm>
            <a:off x="3786182" y="5500702"/>
            <a:ext cx="1714512" cy="338554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600" b="1" dirty="0" smtClean="0">
                <a:solidFill>
                  <a:srgbClr val="FF0000"/>
                </a:solidFill>
              </a:rPr>
              <a:t>[Origin of Force]</a:t>
            </a:r>
            <a:endParaRPr lang="ja-JP" altLang="en-US" sz="1600" b="1" dirty="0">
              <a:solidFill>
                <a:srgbClr val="FF0000"/>
              </a:solidFill>
              <a:ea typeface="+mn-ea"/>
            </a:endParaRPr>
          </a:p>
        </p:txBody>
      </p:sp>
      <p:sp>
        <p:nvSpPr>
          <p:cNvPr id="2070" name="Text Box 17"/>
          <p:cNvSpPr txBox="1">
            <a:spLocks noChangeArrowheads="1"/>
          </p:cNvSpPr>
          <p:nvPr/>
        </p:nvSpPr>
        <p:spPr bwMode="auto">
          <a:xfrm>
            <a:off x="3071802" y="6286520"/>
            <a:ext cx="3143272" cy="338554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1600" b="1" dirty="0" smtClean="0">
                <a:solidFill>
                  <a:srgbClr val="FF0000"/>
                </a:solidFill>
              </a:rPr>
              <a:t>Higgs Particle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[Origin of Mass] </a:t>
            </a:r>
            <a:endParaRPr lang="ja-JP" altLang="en-US" sz="1600" b="1" dirty="0">
              <a:solidFill>
                <a:srgbClr val="FF0000"/>
              </a:solidFill>
              <a:ea typeface="+mn-ea"/>
            </a:endParaRPr>
          </a:p>
        </p:txBody>
      </p:sp>
      <p:sp>
        <p:nvSpPr>
          <p:cNvPr id="2073" name="AutoShape 45"/>
          <p:cNvSpPr>
            <a:spLocks noChangeArrowheads="1"/>
          </p:cNvSpPr>
          <p:nvPr/>
        </p:nvSpPr>
        <p:spPr bwMode="auto">
          <a:xfrm>
            <a:off x="4071934" y="1500174"/>
            <a:ext cx="928688" cy="1285889"/>
          </a:xfrm>
          <a:prstGeom prst="upArrow">
            <a:avLst>
              <a:gd name="adj1" fmla="val 50000"/>
              <a:gd name="adj2" fmla="val 91590"/>
            </a:avLst>
          </a:prstGeom>
          <a:solidFill>
            <a:srgbClr val="FFCC99">
              <a:alpha val="7097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" name="グループ化 44"/>
          <p:cNvGrpSpPr>
            <a:grpSpLocks/>
          </p:cNvGrpSpPr>
          <p:nvPr/>
        </p:nvGrpSpPr>
        <p:grpSpPr bwMode="auto">
          <a:xfrm>
            <a:off x="-142875" y="1588"/>
            <a:ext cx="9429750" cy="1015663"/>
            <a:chOff x="-142908" y="1585"/>
            <a:chExt cx="9429773" cy="1015663"/>
          </a:xfrm>
        </p:grpSpPr>
        <p:sp>
          <p:nvSpPr>
            <p:cNvPr id="46" name="テキスト ボックス 45"/>
            <p:cNvSpPr txBox="1">
              <a:spLocks noChangeArrowheads="1"/>
            </p:cNvSpPr>
            <p:nvPr/>
          </p:nvSpPr>
          <p:spPr bwMode="auto">
            <a:xfrm>
              <a:off x="-142908" y="1585"/>
              <a:ext cx="25717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ja-JP" sz="2000" b="1" i="1" u="sng" dirty="0" smtClean="0">
                  <a:solidFill>
                    <a:srgbClr val="6600CC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ea typeface="ＭＳ Ｐゴシック" pitchFamily="1" charset="-128"/>
                </a:rPr>
                <a:t>Quest for </a:t>
              </a:r>
            </a:p>
            <a:p>
              <a:pPr algn="ctr">
                <a:defRPr/>
              </a:pPr>
              <a:r>
                <a:rPr lang="en-US" altLang="ja-JP" sz="2000" b="1" i="1" u="sng" dirty="0" smtClean="0">
                  <a:solidFill>
                    <a:srgbClr val="6600CC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ea typeface="ＭＳ Ｐゴシック" pitchFamily="1" charset="-128"/>
                </a:rPr>
                <a:t>Birth-Evolution</a:t>
              </a:r>
            </a:p>
            <a:p>
              <a:pPr algn="ctr">
                <a:defRPr/>
              </a:pPr>
              <a:r>
                <a:rPr lang="en-US" altLang="ja-JP" sz="2000" b="1" i="1" u="sng" dirty="0">
                  <a:solidFill>
                    <a:srgbClr val="6600CC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ea typeface="ＭＳ Ｐゴシック" pitchFamily="1" charset="-128"/>
                </a:rPr>
                <a:t>o</a:t>
              </a:r>
              <a:r>
                <a:rPr lang="en-US" altLang="ja-JP" sz="2000" b="1" i="1" u="sng" dirty="0" smtClean="0">
                  <a:solidFill>
                    <a:srgbClr val="6600CC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ea typeface="ＭＳ Ｐゴシック" pitchFamily="1" charset="-128"/>
                </a:rPr>
                <a:t>f Universe  </a:t>
              </a:r>
              <a:endParaRPr lang="ja-JP" altLang="en-US" sz="2000" b="1" i="1" u="sng" dirty="0">
                <a:solidFill>
                  <a:srgbClr val="66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1" charset="-128"/>
              </a:endParaRPr>
            </a:p>
          </p:txBody>
        </p:sp>
        <p:sp>
          <p:nvSpPr>
            <p:cNvPr id="47" name="テキスト ボックス 46"/>
            <p:cNvSpPr txBox="1">
              <a:spLocks noChangeArrowheads="1"/>
            </p:cNvSpPr>
            <p:nvPr/>
          </p:nvSpPr>
          <p:spPr bwMode="auto">
            <a:xfrm>
              <a:off x="6572233" y="1585"/>
              <a:ext cx="271463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ja-JP" sz="2000" b="1" i="1" u="sng" dirty="0" smtClean="0">
                  <a:solidFill>
                    <a:srgbClr val="6600CC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  <a:ea typeface="ＭＳ Ｐゴシック" pitchFamily="1" charset="-128"/>
                </a:rPr>
                <a:t>Quest for Unifying</a:t>
              </a:r>
            </a:p>
            <a:p>
              <a:pPr algn="ctr">
                <a:defRPr/>
              </a:pPr>
              <a:r>
                <a:rPr lang="en-US" altLang="ja-JP" sz="2000" b="1" i="1" u="sng" dirty="0" smtClean="0">
                  <a:solidFill>
                    <a:srgbClr val="6600CC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  <a:ea typeface="ＭＳ Ｐゴシック" pitchFamily="1" charset="-128"/>
                </a:rPr>
                <a:t>Matter and Force  </a:t>
              </a:r>
              <a:endParaRPr lang="en-US" altLang="ja-JP" sz="2000" b="1" i="1" u="sng" dirty="0">
                <a:solidFill>
                  <a:srgbClr val="66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ea typeface="ＭＳ Ｐゴシック" pitchFamily="1" charset="-128"/>
              </a:endParaRPr>
            </a:p>
          </p:txBody>
        </p:sp>
        <p:sp>
          <p:nvSpPr>
            <p:cNvPr id="2085" name="AutoShape 45"/>
            <p:cNvSpPr>
              <a:spLocks noChangeArrowheads="1"/>
            </p:cNvSpPr>
            <p:nvPr/>
          </p:nvSpPr>
          <p:spPr bwMode="auto">
            <a:xfrm rot="-5400000">
              <a:off x="6179352" y="-73032"/>
              <a:ext cx="500075" cy="857258"/>
            </a:xfrm>
            <a:prstGeom prst="upArrow">
              <a:avLst>
                <a:gd name="adj1" fmla="val 50000"/>
                <a:gd name="adj2" fmla="val 91594"/>
              </a:avLst>
            </a:prstGeom>
            <a:solidFill>
              <a:srgbClr val="CCECFF">
                <a:alpha val="7097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86" name="AutoShape 45"/>
            <p:cNvSpPr>
              <a:spLocks noChangeArrowheads="1"/>
            </p:cNvSpPr>
            <p:nvPr/>
          </p:nvSpPr>
          <p:spPr bwMode="auto">
            <a:xfrm rot="5400000" flipH="1">
              <a:off x="2321700" y="-73032"/>
              <a:ext cx="500075" cy="857258"/>
            </a:xfrm>
            <a:prstGeom prst="upArrow">
              <a:avLst>
                <a:gd name="adj1" fmla="val 50000"/>
                <a:gd name="adj2" fmla="val 91594"/>
              </a:avLst>
            </a:prstGeom>
            <a:solidFill>
              <a:srgbClr val="CCECFF">
                <a:alpha val="7097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077" name="Oval 51"/>
          <p:cNvSpPr>
            <a:spLocks noChangeArrowheads="1"/>
          </p:cNvSpPr>
          <p:nvPr/>
        </p:nvSpPr>
        <p:spPr bwMode="auto">
          <a:xfrm rot="1363854" flipH="1">
            <a:off x="1240719" y="1772467"/>
            <a:ext cx="3505211" cy="4908068"/>
          </a:xfrm>
          <a:prstGeom prst="ellipse">
            <a:avLst/>
          </a:prstGeom>
          <a:solidFill>
            <a:srgbClr val="00CCFF">
              <a:alpha val="23921"/>
            </a:srgbClr>
          </a:solidFill>
          <a:ln w="9525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8" name="Oval 51"/>
          <p:cNvSpPr>
            <a:spLocks noChangeArrowheads="1"/>
          </p:cNvSpPr>
          <p:nvPr/>
        </p:nvSpPr>
        <p:spPr bwMode="auto">
          <a:xfrm rot="-1363854">
            <a:off x="4309767" y="1777441"/>
            <a:ext cx="3529013" cy="4898435"/>
          </a:xfrm>
          <a:prstGeom prst="ellipse">
            <a:avLst/>
          </a:prstGeom>
          <a:solidFill>
            <a:srgbClr val="00CCFF">
              <a:alpha val="23921"/>
            </a:srgbClr>
          </a:solidFill>
          <a:ln w="9525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" name="テキスト ボックス 70"/>
          <p:cNvSpPr txBox="1">
            <a:spLocks noChangeArrowheads="1"/>
          </p:cNvSpPr>
          <p:nvPr/>
        </p:nvSpPr>
        <p:spPr bwMode="auto">
          <a:xfrm>
            <a:off x="6357950" y="2000240"/>
            <a:ext cx="1600200" cy="369332"/>
          </a:xfrm>
          <a:prstGeom prst="rect">
            <a:avLst/>
          </a:prstGeom>
          <a:solidFill>
            <a:srgbClr val="FFC000">
              <a:alpha val="4902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1" i="1" u="sng" dirty="0">
                <a:solidFill>
                  <a:srgbClr val="0000FF"/>
                </a:solidFill>
                <a:latin typeface="+mn-lt"/>
                <a:ea typeface="+mn-ea"/>
              </a:rPr>
              <a:t>Super-KEKB</a:t>
            </a:r>
            <a:endParaRPr lang="ja-JP" altLang="en-US" b="1" i="1" u="sng" dirty="0">
              <a:solidFill>
                <a:srgbClr val="0000FF"/>
              </a:solidFill>
              <a:latin typeface="+mn-lt"/>
              <a:ea typeface="+mn-ea"/>
            </a:endParaRPr>
          </a:p>
        </p:txBody>
      </p:sp>
      <p:pic>
        <p:nvPicPr>
          <p:cNvPr id="2080" name="Picture 20" descr="kobayashi-masukaw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3857628"/>
            <a:ext cx="1857375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1" name="Picture 19" descr="nanbu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00892" y="5572140"/>
            <a:ext cx="928710" cy="1148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2" name="Picture 21" descr="p01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71563" y="5572125"/>
            <a:ext cx="928687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42"/>
          <p:cNvSpPr>
            <a:spLocks noChangeArrowheads="1"/>
          </p:cNvSpPr>
          <p:nvPr/>
        </p:nvSpPr>
        <p:spPr bwMode="auto">
          <a:xfrm rot="2154647" flipH="1">
            <a:off x="2128887" y="1042840"/>
            <a:ext cx="644176" cy="4545013"/>
          </a:xfrm>
          <a:prstGeom prst="upArrow">
            <a:avLst>
              <a:gd name="adj1" fmla="val 50000"/>
              <a:gd name="adj2" fmla="val 119071"/>
            </a:avLst>
          </a:prstGeom>
          <a:solidFill>
            <a:srgbClr val="FFCC99">
              <a:alpha val="7097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2" name="AutoShape 42"/>
          <p:cNvSpPr>
            <a:spLocks noChangeArrowheads="1"/>
          </p:cNvSpPr>
          <p:nvPr/>
        </p:nvSpPr>
        <p:spPr bwMode="auto">
          <a:xfrm rot="-2154647" flipH="1">
            <a:off x="6379502" y="1083604"/>
            <a:ext cx="571475" cy="4643438"/>
          </a:xfrm>
          <a:prstGeom prst="upArrow">
            <a:avLst>
              <a:gd name="adj1" fmla="val 50000"/>
              <a:gd name="adj2" fmla="val 119082"/>
            </a:avLst>
          </a:prstGeom>
          <a:solidFill>
            <a:srgbClr val="FFCC99">
              <a:alpha val="7058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1" name="グループ化 43"/>
          <p:cNvGrpSpPr/>
          <p:nvPr/>
        </p:nvGrpSpPr>
        <p:grpSpPr>
          <a:xfrm>
            <a:off x="3286116" y="0"/>
            <a:ext cx="2500330" cy="1571611"/>
            <a:chOff x="714348" y="1071546"/>
            <a:chExt cx="1571636" cy="1960536"/>
          </a:xfrm>
        </p:grpSpPr>
        <p:pic>
          <p:nvPicPr>
            <p:cNvPr id="45" name="Picture 24" descr="ilcM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714348" y="1257257"/>
              <a:ext cx="1571623" cy="177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" name="直角三角形 47"/>
            <p:cNvSpPr/>
            <p:nvPr/>
          </p:nvSpPr>
          <p:spPr>
            <a:xfrm flipV="1">
              <a:off x="714348" y="1071546"/>
              <a:ext cx="571504" cy="1857388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直角三角形 49"/>
            <p:cNvSpPr/>
            <p:nvPr/>
          </p:nvSpPr>
          <p:spPr>
            <a:xfrm flipH="1" flipV="1">
              <a:off x="1714480" y="1071546"/>
              <a:ext cx="571504" cy="1857388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テキスト ボックス 70"/>
          <p:cNvSpPr txBox="1">
            <a:spLocks noChangeArrowheads="1"/>
          </p:cNvSpPr>
          <p:nvPr/>
        </p:nvSpPr>
        <p:spPr bwMode="auto">
          <a:xfrm>
            <a:off x="3000364" y="142852"/>
            <a:ext cx="3000396" cy="646331"/>
          </a:xfrm>
          <a:prstGeom prst="rect">
            <a:avLst/>
          </a:prstGeom>
          <a:solidFill>
            <a:srgbClr val="FFC000">
              <a:alpha val="49020"/>
            </a:srgbClr>
          </a:solidFill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b="1" i="1" u="sng" dirty="0" smtClean="0">
                <a:solidFill>
                  <a:srgbClr val="0000FF"/>
                </a:solidFill>
                <a:latin typeface="+mn-lt"/>
                <a:ea typeface="ＭＳ Ｐゴシック" pitchFamily="1" charset="-128"/>
              </a:rPr>
              <a:t>International Linear Collider</a:t>
            </a:r>
            <a:r>
              <a:rPr lang="ja-JP" altLang="en-US" b="1" i="1" u="sng" dirty="0" smtClean="0">
                <a:solidFill>
                  <a:srgbClr val="0000FF"/>
                </a:solidFill>
                <a:latin typeface="+mn-lt"/>
                <a:ea typeface="ＭＳ Ｐゴシック" pitchFamily="1" charset="-128"/>
              </a:rPr>
              <a:t>（</a:t>
            </a:r>
            <a:r>
              <a:rPr lang="en-US" altLang="ja-JP" b="1" i="1" u="sng" dirty="0">
                <a:solidFill>
                  <a:srgbClr val="0000FF"/>
                </a:solidFill>
                <a:latin typeface="+mn-lt"/>
                <a:ea typeface="ＭＳ Ｐゴシック" pitchFamily="1" charset="-128"/>
              </a:rPr>
              <a:t>ILC</a:t>
            </a:r>
            <a:r>
              <a:rPr lang="ja-JP" altLang="en-US" b="1" i="1" u="sng" dirty="0">
                <a:solidFill>
                  <a:srgbClr val="0000FF"/>
                </a:solidFill>
                <a:latin typeface="+mn-lt"/>
                <a:ea typeface="ＭＳ Ｐゴシック" pitchFamily="1" charset="-128"/>
              </a:rPr>
              <a:t>）</a:t>
            </a:r>
          </a:p>
        </p:txBody>
      </p:sp>
      <p:sp>
        <p:nvSpPr>
          <p:cNvPr id="10" name="テキスト ボックス 53"/>
          <p:cNvSpPr txBox="1">
            <a:spLocks noChangeArrowheads="1"/>
          </p:cNvSpPr>
          <p:nvPr/>
        </p:nvSpPr>
        <p:spPr bwMode="auto">
          <a:xfrm>
            <a:off x="5929322" y="3143248"/>
            <a:ext cx="1785959" cy="584775"/>
          </a:xfrm>
          <a:prstGeom prst="rect">
            <a:avLst/>
          </a:prstGeom>
          <a:solidFill>
            <a:srgbClr val="FFFF00">
              <a:alpha val="4902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 pitchFamily="1" charset="-128"/>
              </a:rPr>
              <a:t>Quark CP Asymmetry</a:t>
            </a:r>
            <a:endParaRPr lang="en-US" altLang="ja-JP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2071" name="Text Box 18"/>
          <p:cNvSpPr txBox="1">
            <a:spLocks noChangeArrowheads="1"/>
          </p:cNvSpPr>
          <p:nvPr/>
        </p:nvSpPr>
        <p:spPr bwMode="auto">
          <a:xfrm>
            <a:off x="3762681" y="4357688"/>
            <a:ext cx="1761515" cy="338554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600" b="1" dirty="0" smtClean="0">
                <a:solidFill>
                  <a:srgbClr val="FF0000"/>
                </a:solidFill>
              </a:rPr>
              <a:t>[Origin of Matter]</a:t>
            </a:r>
            <a:endParaRPr lang="ja-JP" altLang="en-US" sz="1600" b="1" dirty="0">
              <a:solidFill>
                <a:srgbClr val="FF0000"/>
              </a:solidFill>
              <a:ea typeface="+mn-ea"/>
            </a:endParaRPr>
          </a:p>
        </p:txBody>
      </p:sp>
      <p:sp>
        <p:nvSpPr>
          <p:cNvPr id="2" name="テキスト ボックス 34"/>
          <p:cNvSpPr txBox="1"/>
          <p:nvPr/>
        </p:nvSpPr>
        <p:spPr>
          <a:xfrm>
            <a:off x="6643702" y="4929198"/>
            <a:ext cx="2143125" cy="336550"/>
          </a:xfrm>
          <a:prstGeom prst="rect">
            <a:avLst/>
          </a:prstGeom>
          <a:solidFill>
            <a:srgbClr val="669900">
              <a:alpha val="49804"/>
            </a:srgb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 pitchFamily="1" charset="-128"/>
              </a:rPr>
              <a:t>Quest for 6 Quarks</a:t>
            </a:r>
            <a:endParaRPr lang="ja-JP" altLang="en-US" sz="16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42976" y="4786322"/>
            <a:ext cx="187365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 pitchFamily="1" charset="-128"/>
              </a:rPr>
              <a:t>Quest for Neutrinos</a:t>
            </a:r>
            <a:endParaRPr lang="ja-JP" altLang="en-US" sz="16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928926" y="1571612"/>
            <a:ext cx="3184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  <a:latin typeface="Forte" pitchFamily="66" charset="0"/>
              </a:rPr>
              <a:t>Scientific Activities</a:t>
            </a:r>
          </a:p>
          <a:p>
            <a:pPr algn="ctr"/>
            <a:r>
              <a:rPr kumimoji="1" lang="en-US" altLang="ja-JP" smtClean="0">
                <a:solidFill>
                  <a:schemeClr val="accent2">
                    <a:lumMod val="75000"/>
                  </a:schemeClr>
                </a:solidFill>
                <a:latin typeface="Forte" pitchFamily="66" charset="0"/>
              </a:rPr>
              <a:t>Technology Innovation</a:t>
            </a:r>
            <a:endParaRPr lang="en-US" altLang="ja-JP" dirty="0" smtClean="0">
              <a:solidFill>
                <a:schemeClr val="accent2">
                  <a:lumMod val="75000"/>
                </a:schemeClr>
              </a:solidFill>
              <a:latin typeface="Forte" pitchFamily="66" charset="0"/>
            </a:endParaRPr>
          </a:p>
          <a:p>
            <a:pPr algn="ctr"/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  <a:latin typeface="Forte" pitchFamily="66" charset="0"/>
              </a:rPr>
              <a:t>Encouraging Human Resources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3"/>
          <p:cNvSpPr>
            <a:spLocks noChangeArrowheads="1"/>
          </p:cNvSpPr>
          <p:nvPr/>
        </p:nvSpPr>
        <p:spPr bwMode="auto">
          <a:xfrm>
            <a:off x="142875" y="214313"/>
            <a:ext cx="8763000" cy="6477000"/>
          </a:xfrm>
          <a:prstGeom prst="triangle">
            <a:avLst>
              <a:gd name="adj" fmla="val 49875"/>
            </a:avLst>
          </a:prstGeom>
          <a:solidFill>
            <a:srgbClr val="6600CC">
              <a:alpha val="30196"/>
            </a:srgbClr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051" name="Picture 8" descr="Partic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75" y="3857625"/>
            <a:ext cx="5072063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Oval 9"/>
          <p:cNvSpPr>
            <a:spLocks noChangeArrowheads="1"/>
          </p:cNvSpPr>
          <p:nvPr/>
        </p:nvSpPr>
        <p:spPr bwMode="auto">
          <a:xfrm>
            <a:off x="3214688" y="4500563"/>
            <a:ext cx="430212" cy="301625"/>
          </a:xfrm>
          <a:prstGeom prst="ellipse">
            <a:avLst/>
          </a:prstGeom>
          <a:gradFill rotWithShape="1">
            <a:gsLst>
              <a:gs pos="0">
                <a:srgbClr val="CCCCFF"/>
              </a:gs>
              <a:gs pos="100000">
                <a:srgbClr val="660066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ja-JP" sz="1800">
              <a:latin typeface="Calibri" pitchFamily="34" charset="0"/>
            </a:endParaRPr>
          </a:p>
        </p:txBody>
      </p:sp>
      <p:sp>
        <p:nvSpPr>
          <p:cNvPr id="2054" name="Oval 10"/>
          <p:cNvSpPr>
            <a:spLocks noChangeArrowheads="1"/>
          </p:cNvSpPr>
          <p:nvPr/>
        </p:nvSpPr>
        <p:spPr bwMode="auto">
          <a:xfrm>
            <a:off x="3071813" y="4786313"/>
            <a:ext cx="430212" cy="3016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ja-JP" sz="1800">
              <a:latin typeface="Calibri" pitchFamily="34" charset="0"/>
            </a:endParaRPr>
          </a:p>
        </p:txBody>
      </p:sp>
      <p:sp>
        <p:nvSpPr>
          <p:cNvPr id="2055" name="Oval 11"/>
          <p:cNvSpPr>
            <a:spLocks noChangeArrowheads="1"/>
          </p:cNvSpPr>
          <p:nvPr/>
        </p:nvSpPr>
        <p:spPr bwMode="auto">
          <a:xfrm>
            <a:off x="3143250" y="5072063"/>
            <a:ext cx="430213" cy="301625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ja-JP" sz="1800">
              <a:latin typeface="Calibri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071813" y="4929188"/>
            <a:ext cx="503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  <a:ea typeface="+mn-ea"/>
              </a:rPr>
              <a:t>n</a:t>
            </a:r>
            <a:r>
              <a:rPr lang="en-US" altLang="ja-JP" sz="28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rPr>
              <a:t>e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000375" y="4572000"/>
            <a:ext cx="50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  <a:ea typeface="+mn-ea"/>
              </a:rPr>
              <a:t>n</a:t>
            </a:r>
            <a:r>
              <a:rPr lang="en-US" altLang="ja-JP" sz="2800" b="1" baseline="-25000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  <a:ea typeface="+mn-ea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214688" y="4357688"/>
            <a:ext cx="474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b="1" dirty="0" err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  <a:ea typeface="+mn-ea"/>
              </a:rPr>
              <a:t>n</a:t>
            </a:r>
            <a:r>
              <a:rPr lang="en-US" altLang="ja-JP" sz="2800" b="1" baseline="-25000" dirty="0" err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  <a:ea typeface="+mn-ea"/>
              </a:rPr>
              <a:t>t</a:t>
            </a:r>
            <a:endParaRPr lang="en-US" altLang="ja-JP" sz="2800" b="1" baseline="-25000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ymbol" pitchFamily="18" charset="2"/>
              <a:ea typeface="+mn-ea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428750" y="4714875"/>
            <a:ext cx="1200150" cy="581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 pitchFamily="1" charset="-128"/>
              </a:rPr>
              <a:t>ニュートリノ</a:t>
            </a:r>
          </a:p>
          <a:p>
            <a:pPr algn="ctr">
              <a:defRPr/>
            </a:pPr>
            <a:r>
              <a:rPr lang="ja-JP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 pitchFamily="1" charset="-128"/>
              </a:rPr>
              <a:t>の謎の探求</a:t>
            </a:r>
          </a:p>
        </p:txBody>
      </p:sp>
      <p:sp>
        <p:nvSpPr>
          <p:cNvPr id="2" name="テキスト ボックス 34"/>
          <p:cNvSpPr txBox="1"/>
          <p:nvPr/>
        </p:nvSpPr>
        <p:spPr>
          <a:xfrm>
            <a:off x="6143625" y="4786313"/>
            <a:ext cx="2143125" cy="336550"/>
          </a:xfrm>
          <a:prstGeom prst="rect">
            <a:avLst/>
          </a:prstGeom>
          <a:solidFill>
            <a:srgbClr val="669900">
              <a:alpha val="49804"/>
            </a:srgb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 pitchFamily="1" charset="-128"/>
              </a:rPr>
              <a:t>６つのクォークの探求</a:t>
            </a:r>
          </a:p>
        </p:txBody>
      </p:sp>
      <p:sp>
        <p:nvSpPr>
          <p:cNvPr id="2061" name="テキスト ボックス 53"/>
          <p:cNvSpPr txBox="1">
            <a:spLocks noChangeArrowheads="1"/>
          </p:cNvSpPr>
          <p:nvPr/>
        </p:nvSpPr>
        <p:spPr bwMode="auto">
          <a:xfrm>
            <a:off x="642914" y="1285864"/>
            <a:ext cx="1870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ニュートリノの</a:t>
            </a:r>
            <a:endParaRPr lang="en-US" altLang="ja-JP" sz="16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/>
            <a:r>
              <a:rPr lang="en-US" altLang="ja-JP" sz="1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CP</a:t>
            </a:r>
            <a:r>
              <a:rPr lang="ja-JP" altLang="en-US" sz="1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非対称の検証</a:t>
            </a:r>
          </a:p>
        </p:txBody>
      </p:sp>
      <p:sp>
        <p:nvSpPr>
          <p:cNvPr id="7" name="テキスト ボックス 53"/>
          <p:cNvSpPr txBox="1">
            <a:spLocks noChangeArrowheads="1"/>
          </p:cNvSpPr>
          <p:nvPr/>
        </p:nvSpPr>
        <p:spPr bwMode="auto">
          <a:xfrm>
            <a:off x="6072198" y="1285860"/>
            <a:ext cx="2571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 pitchFamily="1" charset="-128"/>
              </a:rPr>
              <a:t>小林・益川理論を超える</a:t>
            </a:r>
          </a:p>
          <a:p>
            <a:pPr algn="ctr">
              <a:defRPr/>
            </a:pPr>
            <a:r>
              <a:rPr lang="ja-JP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 pitchFamily="1" charset="-128"/>
              </a:rPr>
              <a:t>クォーク理論の探求</a:t>
            </a:r>
          </a:p>
        </p:txBody>
      </p:sp>
      <p:pic>
        <p:nvPicPr>
          <p:cNvPr id="2063" name="Picture 15" descr="kekair05-01H"/>
          <p:cNvPicPr>
            <a:picLocks noChangeAspect="1" noChangeArrowheads="1"/>
          </p:cNvPicPr>
          <p:nvPr/>
        </p:nvPicPr>
        <p:blipFill>
          <a:blip r:embed="rId4"/>
          <a:srcRect t="7874" r="21315"/>
          <a:stretch>
            <a:fillRect/>
          </a:stretch>
        </p:blipFill>
        <p:spPr bwMode="auto">
          <a:xfrm>
            <a:off x="5429250" y="2286000"/>
            <a:ext cx="2481263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Text Box 13"/>
          <p:cNvSpPr txBox="1">
            <a:spLocks noChangeArrowheads="1"/>
          </p:cNvSpPr>
          <p:nvPr/>
        </p:nvSpPr>
        <p:spPr bwMode="auto">
          <a:xfrm>
            <a:off x="5643563" y="2357438"/>
            <a:ext cx="754062" cy="307975"/>
          </a:xfrm>
          <a:prstGeom prst="rect">
            <a:avLst/>
          </a:prstGeom>
          <a:solidFill>
            <a:srgbClr val="0000FF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丸ｺﾞｼｯｸM-PRO" pitchFamily="50" charset="-128"/>
              </a:rPr>
              <a:t>KEK-B</a:t>
            </a:r>
          </a:p>
        </p:txBody>
      </p:sp>
      <p:grpSp>
        <p:nvGrpSpPr>
          <p:cNvPr id="4" name="グループ化 59"/>
          <p:cNvGrpSpPr>
            <a:grpSpLocks/>
          </p:cNvGrpSpPr>
          <p:nvPr/>
        </p:nvGrpSpPr>
        <p:grpSpPr bwMode="auto">
          <a:xfrm>
            <a:off x="3429000" y="2428875"/>
            <a:ext cx="2000250" cy="1450975"/>
            <a:chOff x="3286116" y="1142984"/>
            <a:chExt cx="2071702" cy="1522522"/>
          </a:xfrm>
        </p:grpSpPr>
        <p:pic>
          <p:nvPicPr>
            <p:cNvPr id="2090" name="Picture 44" descr="ph07-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286116" y="1142984"/>
              <a:ext cx="2071702" cy="1522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" name="Text Box 13"/>
            <p:cNvSpPr txBox="1">
              <a:spLocks noChangeArrowheads="1"/>
            </p:cNvSpPr>
            <p:nvPr/>
          </p:nvSpPr>
          <p:spPr bwMode="auto">
            <a:xfrm>
              <a:off x="4785634" y="2357337"/>
              <a:ext cx="554099" cy="308169"/>
            </a:xfrm>
            <a:prstGeom prst="rect">
              <a:avLst/>
            </a:prstGeom>
            <a:solidFill>
              <a:srgbClr val="0000FF">
                <a:alpha val="50196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HG丸ｺﾞｼｯｸM-PRO" pitchFamily="50" charset="-128"/>
                </a:rPr>
                <a:t>LHC</a:t>
              </a:r>
              <a:endParaRPr lang="en-US" altLang="ja-JP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丸ｺﾞｼｯｸM-PRO" pitchFamily="50" charset="-128"/>
              </a:endParaRPr>
            </a:p>
          </p:txBody>
        </p:sp>
      </p:grpSp>
      <p:grpSp>
        <p:nvGrpSpPr>
          <p:cNvPr id="6" name="グループ化 40"/>
          <p:cNvGrpSpPr>
            <a:grpSpLocks/>
          </p:cNvGrpSpPr>
          <p:nvPr/>
        </p:nvGrpSpPr>
        <p:grpSpPr bwMode="auto">
          <a:xfrm>
            <a:off x="1071538" y="1857364"/>
            <a:ext cx="2357444" cy="1841500"/>
            <a:chOff x="1071562" y="1928789"/>
            <a:chExt cx="2357444" cy="1840877"/>
          </a:xfrm>
        </p:grpSpPr>
        <p:pic>
          <p:nvPicPr>
            <p:cNvPr id="2087" name="Picture 12" descr="Case3修正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214438" y="2214563"/>
              <a:ext cx="2214568" cy="1555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" name="Text Box 13"/>
            <p:cNvSpPr txBox="1">
              <a:spLocks noChangeArrowheads="1"/>
            </p:cNvSpPr>
            <p:nvPr/>
          </p:nvSpPr>
          <p:spPr bwMode="auto">
            <a:xfrm>
              <a:off x="1435100" y="2285855"/>
              <a:ext cx="846138" cy="304697"/>
            </a:xfrm>
            <a:prstGeom prst="rect">
              <a:avLst/>
            </a:prstGeom>
            <a:solidFill>
              <a:srgbClr val="0000FF">
                <a:alpha val="50196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HG丸ｺﾞｼｯｸM-PRO" pitchFamily="50" charset="-128"/>
                </a:rPr>
                <a:t>J-PARC</a:t>
              </a:r>
              <a:endParaRPr lang="en-US" altLang="ja-JP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丸ｺﾞｼｯｸM-PRO" pitchFamily="50" charset="-128"/>
              </a:endParaRPr>
            </a:p>
          </p:txBody>
        </p:sp>
        <p:sp>
          <p:nvSpPr>
            <p:cNvPr id="5" name="テキスト ボックス 70"/>
            <p:cNvSpPr txBox="1">
              <a:spLocks noChangeArrowheads="1"/>
            </p:cNvSpPr>
            <p:nvPr/>
          </p:nvSpPr>
          <p:spPr bwMode="auto">
            <a:xfrm>
              <a:off x="1071562" y="1928789"/>
              <a:ext cx="2081213" cy="338024"/>
            </a:xfrm>
            <a:prstGeom prst="rect">
              <a:avLst/>
            </a:prstGeom>
            <a:solidFill>
              <a:srgbClr val="FFFF99">
                <a:alpha val="4902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ja-JP" sz="1600" b="1" dirty="0">
                  <a:solidFill>
                    <a:srgbClr val="0000FF"/>
                  </a:solidFill>
                  <a:latin typeface="+mn-lt"/>
                  <a:ea typeface="ＭＳ Ｐゴシック" pitchFamily="1" charset="-128"/>
                </a:rPr>
                <a:t>J-PARC/T2K</a:t>
              </a:r>
              <a:r>
                <a:rPr lang="ja-JP" altLang="en-US" sz="1600" b="1" dirty="0">
                  <a:solidFill>
                    <a:srgbClr val="0000FF"/>
                  </a:solidFill>
                  <a:latin typeface="HGSｺﾞｼｯｸE" pitchFamily="50" charset="-128"/>
                  <a:ea typeface="HGSｺﾞｼｯｸE" pitchFamily="50" charset="-128"/>
                </a:rPr>
                <a:t>の増強</a:t>
              </a:r>
            </a:p>
          </p:txBody>
        </p:sp>
      </p:grpSp>
      <p:sp>
        <p:nvSpPr>
          <p:cNvPr id="2069" name="Text Box 15"/>
          <p:cNvSpPr txBox="1">
            <a:spLocks noChangeArrowheads="1"/>
          </p:cNvSpPr>
          <p:nvPr/>
        </p:nvSpPr>
        <p:spPr bwMode="auto">
          <a:xfrm>
            <a:off x="3857620" y="5500702"/>
            <a:ext cx="1187449" cy="338554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  <a:latin typeface="+mn-ea"/>
                <a:ea typeface="+mn-ea"/>
              </a:rPr>
              <a:t>「力の源」</a:t>
            </a:r>
          </a:p>
        </p:txBody>
      </p:sp>
      <p:sp>
        <p:nvSpPr>
          <p:cNvPr id="2070" name="Text Box 17"/>
          <p:cNvSpPr txBox="1">
            <a:spLocks noChangeArrowheads="1"/>
          </p:cNvSpPr>
          <p:nvPr/>
        </p:nvSpPr>
        <p:spPr bwMode="auto">
          <a:xfrm>
            <a:off x="3214678" y="6286500"/>
            <a:ext cx="2714643" cy="338554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  <a:latin typeface="+mn-ea"/>
                <a:ea typeface="+mn-ea"/>
              </a:rPr>
              <a:t>ヒッグス粒子「質量の源」</a:t>
            </a:r>
          </a:p>
        </p:txBody>
      </p:sp>
      <p:sp>
        <p:nvSpPr>
          <p:cNvPr id="2073" name="AutoShape 45"/>
          <p:cNvSpPr>
            <a:spLocks noChangeArrowheads="1"/>
          </p:cNvSpPr>
          <p:nvPr/>
        </p:nvSpPr>
        <p:spPr bwMode="auto">
          <a:xfrm>
            <a:off x="4071934" y="1500174"/>
            <a:ext cx="928688" cy="1285889"/>
          </a:xfrm>
          <a:prstGeom prst="upArrow">
            <a:avLst>
              <a:gd name="adj1" fmla="val 50000"/>
              <a:gd name="adj2" fmla="val 91590"/>
            </a:avLst>
          </a:prstGeom>
          <a:solidFill>
            <a:srgbClr val="FFCC99">
              <a:alpha val="7097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" name="グループ化 44"/>
          <p:cNvGrpSpPr>
            <a:grpSpLocks/>
          </p:cNvGrpSpPr>
          <p:nvPr/>
        </p:nvGrpSpPr>
        <p:grpSpPr bwMode="auto">
          <a:xfrm>
            <a:off x="-142875" y="1588"/>
            <a:ext cx="9429750" cy="708025"/>
            <a:chOff x="-142908" y="1585"/>
            <a:chExt cx="9429773" cy="708025"/>
          </a:xfrm>
        </p:grpSpPr>
        <p:sp>
          <p:nvSpPr>
            <p:cNvPr id="46" name="テキスト ボックス 45"/>
            <p:cNvSpPr txBox="1">
              <a:spLocks noChangeArrowheads="1"/>
            </p:cNvSpPr>
            <p:nvPr/>
          </p:nvSpPr>
          <p:spPr bwMode="auto">
            <a:xfrm>
              <a:off x="-142908" y="1585"/>
              <a:ext cx="2571756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ja-JP" altLang="en-US" sz="2000" b="1" i="1" u="sng" dirty="0">
                  <a:solidFill>
                    <a:srgbClr val="6600CC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  <a:ea typeface="ＭＳ Ｐゴシック" pitchFamily="1" charset="-128"/>
                </a:rPr>
                <a:t>宇宙の創成・進化</a:t>
              </a:r>
              <a:endParaRPr lang="en-US" altLang="ja-JP" sz="2000" b="1" i="1" u="sng" dirty="0">
                <a:solidFill>
                  <a:srgbClr val="66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ea typeface="ＭＳ Ｐゴシック" pitchFamily="1" charset="-128"/>
              </a:endParaRPr>
            </a:p>
            <a:p>
              <a:pPr algn="ctr">
                <a:defRPr/>
              </a:pPr>
              <a:r>
                <a:rPr lang="ja-JP" altLang="en-US" sz="2000" b="1" i="1" u="sng" dirty="0">
                  <a:solidFill>
                    <a:srgbClr val="6600CC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  <a:ea typeface="ＭＳ Ｐゴシック" pitchFamily="1" charset="-128"/>
                </a:rPr>
                <a:t>の謎の究明</a:t>
              </a:r>
            </a:p>
          </p:txBody>
        </p:sp>
        <p:sp>
          <p:nvSpPr>
            <p:cNvPr id="47" name="テキスト ボックス 46"/>
            <p:cNvSpPr txBox="1">
              <a:spLocks noChangeArrowheads="1"/>
            </p:cNvSpPr>
            <p:nvPr/>
          </p:nvSpPr>
          <p:spPr bwMode="auto">
            <a:xfrm>
              <a:off x="6572233" y="1585"/>
              <a:ext cx="2714632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ja-JP" altLang="en-US" sz="2000" b="1" i="1" u="sng" dirty="0">
                  <a:solidFill>
                    <a:srgbClr val="6600CC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  <a:ea typeface="ＭＳ Ｐゴシック" pitchFamily="1" charset="-128"/>
                </a:rPr>
                <a:t>物質と力の究極像</a:t>
              </a:r>
              <a:endParaRPr lang="en-US" altLang="ja-JP" sz="2000" b="1" i="1" u="sng" dirty="0">
                <a:solidFill>
                  <a:srgbClr val="66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ea typeface="ＭＳ Ｐゴシック" pitchFamily="1" charset="-128"/>
              </a:endParaRPr>
            </a:p>
            <a:p>
              <a:pPr algn="ctr">
                <a:defRPr/>
              </a:pPr>
              <a:r>
                <a:rPr lang="ja-JP" altLang="en-US" sz="2000" b="1" i="1" u="sng" dirty="0">
                  <a:solidFill>
                    <a:srgbClr val="6600CC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  <a:ea typeface="ＭＳ Ｐゴシック" pitchFamily="1" charset="-128"/>
                </a:rPr>
                <a:t>の探究</a:t>
              </a:r>
            </a:p>
          </p:txBody>
        </p:sp>
        <p:sp>
          <p:nvSpPr>
            <p:cNvPr id="2085" name="AutoShape 45"/>
            <p:cNvSpPr>
              <a:spLocks noChangeArrowheads="1"/>
            </p:cNvSpPr>
            <p:nvPr/>
          </p:nvSpPr>
          <p:spPr bwMode="auto">
            <a:xfrm rot="-5400000">
              <a:off x="6179352" y="-73032"/>
              <a:ext cx="500075" cy="857258"/>
            </a:xfrm>
            <a:prstGeom prst="upArrow">
              <a:avLst>
                <a:gd name="adj1" fmla="val 50000"/>
                <a:gd name="adj2" fmla="val 91594"/>
              </a:avLst>
            </a:prstGeom>
            <a:solidFill>
              <a:srgbClr val="CCECFF">
                <a:alpha val="7097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86" name="AutoShape 45"/>
            <p:cNvSpPr>
              <a:spLocks noChangeArrowheads="1"/>
            </p:cNvSpPr>
            <p:nvPr/>
          </p:nvSpPr>
          <p:spPr bwMode="auto">
            <a:xfrm rot="5400000" flipH="1">
              <a:off x="2321700" y="-73032"/>
              <a:ext cx="500075" cy="857258"/>
            </a:xfrm>
            <a:prstGeom prst="upArrow">
              <a:avLst>
                <a:gd name="adj1" fmla="val 50000"/>
                <a:gd name="adj2" fmla="val 91594"/>
              </a:avLst>
            </a:prstGeom>
            <a:solidFill>
              <a:srgbClr val="CCECFF">
                <a:alpha val="7097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077" name="Oval 51"/>
          <p:cNvSpPr>
            <a:spLocks noChangeArrowheads="1"/>
          </p:cNvSpPr>
          <p:nvPr/>
        </p:nvSpPr>
        <p:spPr bwMode="auto">
          <a:xfrm rot="1363854" flipH="1">
            <a:off x="1026404" y="1772468"/>
            <a:ext cx="3505211" cy="4908068"/>
          </a:xfrm>
          <a:prstGeom prst="ellipse">
            <a:avLst/>
          </a:prstGeom>
          <a:solidFill>
            <a:srgbClr val="00CCFF">
              <a:alpha val="23921"/>
            </a:srgbClr>
          </a:solidFill>
          <a:ln w="9525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8" name="Oval 51"/>
          <p:cNvSpPr>
            <a:spLocks noChangeArrowheads="1"/>
          </p:cNvSpPr>
          <p:nvPr/>
        </p:nvSpPr>
        <p:spPr bwMode="auto">
          <a:xfrm rot="-1363854">
            <a:off x="4381205" y="1777440"/>
            <a:ext cx="3529013" cy="4898435"/>
          </a:xfrm>
          <a:prstGeom prst="ellipse">
            <a:avLst/>
          </a:prstGeom>
          <a:solidFill>
            <a:srgbClr val="00CCFF">
              <a:alpha val="23921"/>
            </a:srgbClr>
          </a:solidFill>
          <a:ln w="9525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" name="テキスト ボックス 70"/>
          <p:cNvSpPr txBox="1">
            <a:spLocks noChangeArrowheads="1"/>
          </p:cNvSpPr>
          <p:nvPr/>
        </p:nvSpPr>
        <p:spPr bwMode="auto">
          <a:xfrm>
            <a:off x="6215074" y="1857364"/>
            <a:ext cx="1600200" cy="338138"/>
          </a:xfrm>
          <a:prstGeom prst="rect">
            <a:avLst/>
          </a:prstGeom>
          <a:solidFill>
            <a:srgbClr val="FFFF99">
              <a:alpha val="4902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0000FF"/>
                </a:solidFill>
                <a:latin typeface="+mn-lt"/>
                <a:ea typeface="+mn-ea"/>
              </a:rPr>
              <a:t>Super-KEKB</a:t>
            </a:r>
            <a:endParaRPr lang="ja-JP" altLang="en-US" sz="1600" b="1" dirty="0">
              <a:solidFill>
                <a:srgbClr val="0000FF"/>
              </a:solidFill>
              <a:latin typeface="+mn-lt"/>
              <a:ea typeface="+mn-ea"/>
            </a:endParaRPr>
          </a:p>
        </p:txBody>
      </p:sp>
      <p:pic>
        <p:nvPicPr>
          <p:cNvPr id="2080" name="Picture 20" descr="kobayashi-masukaw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00" y="3643313"/>
            <a:ext cx="1857375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1" name="Picture 19" descr="nanbu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8000" y="5643563"/>
            <a:ext cx="857250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2" name="Picture 21" descr="p01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71563" y="5572125"/>
            <a:ext cx="928687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42"/>
          <p:cNvSpPr>
            <a:spLocks noChangeArrowheads="1"/>
          </p:cNvSpPr>
          <p:nvPr/>
        </p:nvSpPr>
        <p:spPr bwMode="auto">
          <a:xfrm rot="2154647" flipH="1">
            <a:off x="2117690" y="1077393"/>
            <a:ext cx="762000" cy="4545013"/>
          </a:xfrm>
          <a:prstGeom prst="upArrow">
            <a:avLst>
              <a:gd name="adj1" fmla="val 50000"/>
              <a:gd name="adj2" fmla="val 119071"/>
            </a:avLst>
          </a:prstGeom>
          <a:solidFill>
            <a:srgbClr val="FFCC99">
              <a:alpha val="7097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2" name="AutoShape 42"/>
          <p:cNvSpPr>
            <a:spLocks noChangeArrowheads="1"/>
          </p:cNvSpPr>
          <p:nvPr/>
        </p:nvSpPr>
        <p:spPr bwMode="auto">
          <a:xfrm rot="-2154647" flipH="1">
            <a:off x="6379502" y="1083604"/>
            <a:ext cx="571475" cy="4643438"/>
          </a:xfrm>
          <a:prstGeom prst="upArrow">
            <a:avLst>
              <a:gd name="adj1" fmla="val 50000"/>
              <a:gd name="adj2" fmla="val 119082"/>
            </a:avLst>
          </a:prstGeom>
          <a:solidFill>
            <a:srgbClr val="FFCC99">
              <a:alpha val="7058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1" name="グループ化 43"/>
          <p:cNvGrpSpPr/>
          <p:nvPr/>
        </p:nvGrpSpPr>
        <p:grpSpPr>
          <a:xfrm>
            <a:off x="3286116" y="1"/>
            <a:ext cx="2500330" cy="1428736"/>
            <a:chOff x="714348" y="1071546"/>
            <a:chExt cx="1571636" cy="1960536"/>
          </a:xfrm>
        </p:grpSpPr>
        <p:pic>
          <p:nvPicPr>
            <p:cNvPr id="45" name="Picture 24" descr="ilcM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714348" y="1257257"/>
              <a:ext cx="1571623" cy="177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" name="直角三角形 47"/>
            <p:cNvSpPr/>
            <p:nvPr/>
          </p:nvSpPr>
          <p:spPr>
            <a:xfrm flipV="1">
              <a:off x="714348" y="1071546"/>
              <a:ext cx="571504" cy="1857388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直角三角形 49"/>
            <p:cNvSpPr/>
            <p:nvPr/>
          </p:nvSpPr>
          <p:spPr>
            <a:xfrm flipH="1" flipV="1">
              <a:off x="1714480" y="1071546"/>
              <a:ext cx="571504" cy="1857388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テキスト ボックス 70"/>
          <p:cNvSpPr txBox="1">
            <a:spLocks noChangeArrowheads="1"/>
          </p:cNvSpPr>
          <p:nvPr/>
        </p:nvSpPr>
        <p:spPr bwMode="auto">
          <a:xfrm>
            <a:off x="3143240" y="142852"/>
            <a:ext cx="2714625" cy="338554"/>
          </a:xfrm>
          <a:prstGeom prst="rect">
            <a:avLst/>
          </a:prstGeom>
          <a:solidFill>
            <a:srgbClr val="FFFF99">
              <a:alpha val="49020"/>
            </a:srgbClr>
          </a:solidFill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HGSｺﾞｼｯｸE" pitchFamily="50" charset="-128"/>
                <a:ea typeface="HGSｺﾞｼｯｸE" pitchFamily="50" charset="-128"/>
              </a:rPr>
              <a:t>国際リニアコライダー</a:t>
            </a:r>
            <a:r>
              <a:rPr lang="ja-JP" altLang="en-US" sz="1600" b="1" dirty="0">
                <a:solidFill>
                  <a:srgbClr val="0000FF"/>
                </a:solidFill>
                <a:latin typeface="+mn-lt"/>
                <a:ea typeface="ＭＳ Ｐゴシック" pitchFamily="1" charset="-128"/>
              </a:rPr>
              <a:t>（</a:t>
            </a:r>
            <a:r>
              <a:rPr lang="en-US" altLang="ja-JP" sz="1600" b="1" dirty="0">
                <a:solidFill>
                  <a:srgbClr val="0000FF"/>
                </a:solidFill>
                <a:latin typeface="+mn-lt"/>
                <a:ea typeface="ＭＳ Ｐゴシック" pitchFamily="1" charset="-128"/>
              </a:rPr>
              <a:t>ILC</a:t>
            </a:r>
            <a:r>
              <a:rPr lang="ja-JP" altLang="en-US" sz="1600" b="1" dirty="0">
                <a:solidFill>
                  <a:srgbClr val="0000FF"/>
                </a:solidFill>
                <a:latin typeface="+mn-lt"/>
                <a:ea typeface="ＭＳ Ｐゴシック" pitchFamily="1" charset="-128"/>
              </a:rPr>
              <a:t>）</a:t>
            </a:r>
          </a:p>
        </p:txBody>
      </p:sp>
      <p:sp>
        <p:nvSpPr>
          <p:cNvPr id="43" name="テキスト ボックス 53"/>
          <p:cNvSpPr txBox="1">
            <a:spLocks noChangeArrowheads="1"/>
          </p:cNvSpPr>
          <p:nvPr/>
        </p:nvSpPr>
        <p:spPr bwMode="auto">
          <a:xfrm>
            <a:off x="3143240" y="1571612"/>
            <a:ext cx="2928958" cy="338554"/>
          </a:xfrm>
          <a:prstGeom prst="rect">
            <a:avLst/>
          </a:prstGeom>
          <a:solidFill>
            <a:srgbClr val="99CC00">
              <a:alpha val="4902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 pitchFamily="1" charset="-128"/>
              </a:rPr>
              <a:t>研究成果・技術開発・人材育成</a:t>
            </a:r>
            <a:endParaRPr lang="en-US" altLang="ja-JP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10" name="テキスト ボックス 53"/>
          <p:cNvSpPr txBox="1">
            <a:spLocks noChangeArrowheads="1"/>
          </p:cNvSpPr>
          <p:nvPr/>
        </p:nvSpPr>
        <p:spPr bwMode="auto">
          <a:xfrm>
            <a:off x="5929322" y="3000372"/>
            <a:ext cx="1785959" cy="584775"/>
          </a:xfrm>
          <a:prstGeom prst="rect">
            <a:avLst/>
          </a:prstGeom>
          <a:solidFill>
            <a:srgbClr val="FFFF00">
              <a:alpha val="4902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 pitchFamily="1" charset="-128"/>
              </a:rPr>
              <a:t>クォークの</a:t>
            </a:r>
            <a:endParaRPr lang="en-US" altLang="ja-JP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ＭＳ Ｐゴシック" pitchFamily="1" charset="-128"/>
            </a:endParaRPr>
          </a:p>
          <a:p>
            <a:pPr algn="ctr">
              <a:defRPr/>
            </a:pPr>
            <a:r>
              <a:rPr lang="en-US" altLang="ja-JP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 pitchFamily="1" charset="-128"/>
              </a:rPr>
              <a:t>CP</a:t>
            </a:r>
            <a:r>
              <a:rPr lang="ja-JP" alt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 pitchFamily="1" charset="-128"/>
              </a:rPr>
              <a:t>非対称の検証</a:t>
            </a:r>
          </a:p>
        </p:txBody>
      </p:sp>
      <p:sp>
        <p:nvSpPr>
          <p:cNvPr id="2071" name="Text Box 18"/>
          <p:cNvSpPr txBox="1">
            <a:spLocks noChangeArrowheads="1"/>
          </p:cNvSpPr>
          <p:nvPr/>
        </p:nvSpPr>
        <p:spPr bwMode="auto">
          <a:xfrm>
            <a:off x="3838575" y="4357688"/>
            <a:ext cx="1220206" cy="338554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  <a:latin typeface="+mn-ea"/>
                <a:ea typeface="+mn-ea"/>
              </a:rPr>
              <a:t>「物質の源」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158</Words>
  <Application>Microsoft Office PowerPoint</Application>
  <PresentationFormat>画面に合わせる (4:3)</PresentationFormat>
  <Paragraphs>55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Company>KEK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Director</dc:creator>
  <cp:lastModifiedBy>Director</cp:lastModifiedBy>
  <cp:revision>13</cp:revision>
  <dcterms:created xsi:type="dcterms:W3CDTF">2009-02-07T01:44:48Z</dcterms:created>
  <dcterms:modified xsi:type="dcterms:W3CDTF">2009-02-12T07:23:22Z</dcterms:modified>
</cp:coreProperties>
</file>